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8"/>
  </p:notesMasterIdLst>
  <p:handoutMasterIdLst>
    <p:handoutMasterId r:id="rId19"/>
  </p:handoutMasterIdLst>
  <p:sldIdLst>
    <p:sldId id="298" r:id="rId2"/>
    <p:sldId id="299" r:id="rId3"/>
    <p:sldId id="260" r:id="rId4"/>
    <p:sldId id="274" r:id="rId5"/>
    <p:sldId id="277" r:id="rId6"/>
    <p:sldId id="290" r:id="rId7"/>
    <p:sldId id="276" r:id="rId8"/>
    <p:sldId id="262" r:id="rId9"/>
    <p:sldId id="261" r:id="rId10"/>
    <p:sldId id="283" r:id="rId11"/>
    <p:sldId id="291" r:id="rId12"/>
    <p:sldId id="292" r:id="rId13"/>
    <p:sldId id="286" r:id="rId14"/>
    <p:sldId id="293" r:id="rId15"/>
    <p:sldId id="257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4080"/>
    <a:srgbClr val="2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4062C0C-643F-452D-BAD4-95F515AEEC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2D6B865-D50F-4337-BC21-DC9AAA0960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3254FDA-CF1E-4B6C-BF76-585DE6685228}" type="datetime1">
              <a:rPr lang="de-DE"/>
              <a:pPr>
                <a:defRPr/>
              </a:pPr>
              <a:t>22.12.2021</a:t>
            </a:fld>
            <a:endParaRPr lang="de-DE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73BCD16A-9D99-436B-B15C-E6A9FB8D7F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625CCA9B-96B0-4FD4-8B2F-3395536FA5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8F59A0-A5FC-43F1-8F51-1CC78F3F0E2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7D1A5E6-AE6D-4065-8F9D-E3182A05A2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528DF72-831A-41B9-B7B3-F60423AA6B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3628A67-AC20-40DA-BF38-3068230B900B}" type="datetime1">
              <a:rPr lang="de-DE"/>
              <a:pPr>
                <a:defRPr/>
              </a:pPr>
              <a:t>22.12.2021</a:t>
            </a:fld>
            <a:endParaRPr lang="de-DE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13E2E4B-D7ED-43E8-8813-596368301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C2E40786-7F2E-49E4-BFD7-3A54DFC41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35BDE6A5-DBC0-4810-97D3-FC79B5D448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1149F69C-4E9C-4B97-9C67-5BF2E17F3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5AB8A2-EFAC-476A-80FD-F9B41DFA102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F0E6222-6A5A-4832-BB4E-E15861BFD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5230310-7549-4348-972C-0DC933001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88F5F2A-F037-4D7F-9811-860FADE6E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FFB2D6F-7E70-43E5-AADA-BBE8C83A0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BCA05D1-4D34-46D3-9C53-2E0356BA4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F11485A-209E-4B97-82BD-763EB32F1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A1C1265-34BA-4AF2-90C8-64E6DAED9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9025105-65D1-4714-A03B-484CD0DBF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D265FDB-FC78-41E6-BE2E-5BDA0A5AE7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7F457CD-90F3-49CA-AD8F-39242F5FA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A19B48F-8E6C-49C1-9BDE-14F37FA44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A88AFA4-43B9-48D4-B036-FCFF9EEEB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09F54D6-4EEC-4D4E-A243-EB371D46B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F65FD0E-8A00-4375-A836-918BADC93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E13593B-B858-4725-9E3A-CDA7E59F9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B4C00B3-7317-4E8C-80F3-39721CB26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0579C9E-A316-47F1-9C51-F67082528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C8E617B-305F-4553-8278-7EC20F7EE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201031E-A045-44C6-9350-BAE837AED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5DE52A3-4749-4FD5-BA33-B2A8B9AB9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BE2FE3-540E-43F1-B412-068DD5A7AEEF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353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DEC2-D6B5-4C92-A7B8-2857EF388156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35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B90B-B45F-46EA-9EF8-42DBA2B68CC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882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1DC0ED-EA61-4D8A-94C8-EF1CE3240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662992-1F38-44F5-8931-BC9A623DB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700B57-F2ED-48BE-8F5D-E99316DEB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864CE-A4B6-478C-8559-3DE3492868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24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D1A-D503-477E-8809-5D486984C82C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794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AF48E5B-921F-4455-AA8C-5B19CA7FE497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76884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97-D345-45E0-B9E7-AA37A991A9F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18406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659D-327E-4C06-8339-A5C7B46C3E25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7945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0318-9740-43C2-8F32-9CFE35BA42E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461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940-228A-47AD-BE3F-C797C57322C5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986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AAF48E5B-921F-4455-AA8C-5B19CA7FE497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61848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AAF48E5B-921F-4455-AA8C-5B19CA7FE497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85735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F48E5B-921F-4455-AA8C-5B19CA7FE497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31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hulministerium.nrw.de/docs/Schulsyste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03BD3-859D-4067-BA53-96CBCC28D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de-DE" sz="6000" dirty="0"/>
              <a:t>Der Übergang in die weiterführende 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4A48C0-9482-429F-9AE9-40125F759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Eine Information der Regenbogenschule Gladbeck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25FE6-FD6E-4978-BB47-ACF2B54A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2FE3-540E-43F1-B412-068DD5A7AEEF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761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5">
            <a:extLst>
              <a:ext uri="{FF2B5EF4-FFF2-40B4-BE49-F238E27FC236}">
                <a16:creationId xmlns:a16="http://schemas.microsoft.com/office/drawing/2014/main" id="{F5B109CE-6917-4208-8AF4-20F1C85ED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100"/>
            <a:ext cx="64674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05CA79DC-293D-4446-9DD4-1A673A8B2E8A}"/>
              </a:ext>
            </a:extLst>
          </p:cNvPr>
          <p:cNvSpPr/>
          <p:nvPr/>
        </p:nvSpPr>
        <p:spPr>
          <a:xfrm rot="8040446">
            <a:off x="1942317" y="3689288"/>
            <a:ext cx="2190614" cy="62547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CF071C-B277-4038-8299-28CB7E9D6220}"/>
              </a:ext>
            </a:extLst>
          </p:cNvPr>
          <p:cNvSpPr txBox="1"/>
          <p:nvPr/>
        </p:nvSpPr>
        <p:spPr bwMode="auto">
          <a:xfrm>
            <a:off x="3491880" y="904732"/>
            <a:ext cx="5239532" cy="5032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/>
              <a:t>Unterschiedliche Wege zum Abitur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1600" dirty="0"/>
              <a:t>Schulen des längeren gemeinsamen Lernens: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1600" dirty="0"/>
              <a:t>Gesamtschule – Sekundarschule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1600" dirty="0"/>
              <a:t>Die Schülerinnen und Schüler, die die Fachoberschulreife mit Qualifikationsvermerk erreichen, können in die 3-jährige gymnasiale Oberstufe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/>
              <a:t>der Gesamtschule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/>
              <a:t>oder des Berufskolleg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/>
              <a:t>oder des Gymnasiums wechseln.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1600" dirty="0"/>
              <a:t>Insgesamt dauert der Weg zum Abitur an diesen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1600" dirty="0"/>
              <a:t>Schulformen 9 Jahre.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4">
            <a:extLst>
              <a:ext uri="{FF2B5EF4-FFF2-40B4-BE49-F238E27FC236}">
                <a16:creationId xmlns:a16="http://schemas.microsoft.com/office/drawing/2014/main" id="{44DC338A-E75B-4334-B8CA-656210CA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5574"/>
            <a:ext cx="3888432" cy="937202"/>
          </a:xfrm>
        </p:spPr>
        <p:txBody>
          <a:bodyPr/>
          <a:lstStyle/>
          <a:p>
            <a:r>
              <a:rPr lang="de-DE" altLang="de-DE" dirty="0">
                <a:ea typeface="ＭＳ Ｐゴシック" panose="020B0600070205080204" pitchFamily="34" charset="-128"/>
              </a:rPr>
              <a:t>Der Ganztag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5611B7-358C-4300-9746-7612404A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4194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600" dirty="0">
                <a:solidFill>
                  <a:srgbClr val="000000"/>
                </a:solidFill>
              </a:rPr>
              <a:t>In der gebundenen Ganztagsschule findet verpflichtend an 3 Tagen Unterricht bis mindestens 15:00 Uhr statt. </a:t>
            </a:r>
          </a:p>
          <a:p>
            <a:pPr>
              <a:defRPr/>
            </a:pPr>
            <a:endParaRPr lang="de-DE" sz="2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2600" dirty="0">
                <a:solidFill>
                  <a:srgbClr val="000000"/>
                </a:solidFill>
              </a:rPr>
              <a:t>Alle Schulen des längeren gemeinsamen Lernens sind Ganztagsschulen. </a:t>
            </a:r>
          </a:p>
          <a:p>
            <a:pPr>
              <a:defRPr/>
            </a:pPr>
            <a:endParaRPr lang="de-DE" sz="2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2600" dirty="0">
                <a:solidFill>
                  <a:srgbClr val="000000"/>
                </a:solidFill>
              </a:rPr>
              <a:t>Informationen über weitere Schulen im Ganztag können Sie an der jeweiligen Schule erfragen.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24581" name="Foliennummernplatzhalter 5">
            <a:extLst>
              <a:ext uri="{FF2B5EF4-FFF2-40B4-BE49-F238E27FC236}">
                <a16:creationId xmlns:a16="http://schemas.microsoft.com/office/drawing/2014/main" id="{6B7497CD-E6F7-44BA-A016-EC12053F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2888" y="6659563"/>
            <a:ext cx="652462" cy="157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bg1"/>
                </a:solidFill>
              </a:rPr>
              <a:t>Seite 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21E499B-43A5-412F-A8A2-C0E6FA07FECA}"/>
              </a:ext>
            </a:extLst>
          </p:cNvPr>
          <p:cNvSpPr txBox="1"/>
          <p:nvPr/>
        </p:nvSpPr>
        <p:spPr bwMode="auto">
          <a:xfrm>
            <a:off x="1475656" y="2482522"/>
            <a:ext cx="41764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b="1" u="sng" dirty="0">
                <a:solidFill>
                  <a:srgbClr val="000000"/>
                </a:solidFill>
              </a:rPr>
              <a:t>Gemeinsames Lernen</a:t>
            </a:r>
          </a:p>
          <a:p>
            <a:pPr eaLnBrk="1" hangingPunct="1"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Schülerinnen und Schüler mit 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sonderpädagogischem 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Unterstützungsbedarf werden in der 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Regel an einer allgemeinen Schule beschult.</a:t>
            </a:r>
          </a:p>
          <a:p>
            <a:pPr eaLnBrk="1" hangingPunct="1"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Mehrere weiterführende Schulen bieten   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das Gemeinsame Lernen an.</a:t>
            </a:r>
          </a:p>
          <a:p>
            <a:pPr eaLnBrk="1" hangingPunct="1"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 Als Eltern können Sie auch die Förderschule als Förderort wählen.</a:t>
            </a:r>
          </a:p>
          <a:p>
            <a:pPr eaLnBrk="1" hangingPunct="1"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5603" name="Titel 1">
            <a:extLst>
              <a:ext uri="{FF2B5EF4-FFF2-40B4-BE49-F238E27FC236}">
                <a16:creationId xmlns:a16="http://schemas.microsoft.com/office/drawing/2014/main" id="{F6AC0D34-DD1C-4183-B227-7C02E45A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anose="020B0600070205080204" pitchFamily="34" charset="-128"/>
              </a:rPr>
              <a:t>Auf dem Weg zur Inklusion</a:t>
            </a:r>
          </a:p>
        </p:txBody>
      </p:sp>
      <p:sp>
        <p:nvSpPr>
          <p:cNvPr id="25604" name="Foliennummernplatzhalter 5">
            <a:extLst>
              <a:ext uri="{FF2B5EF4-FFF2-40B4-BE49-F238E27FC236}">
                <a16:creationId xmlns:a16="http://schemas.microsoft.com/office/drawing/2014/main" id="{EC1606EB-23C0-4182-A76B-9535688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bg1"/>
                </a:solidFill>
              </a:rPr>
              <a:t>Seite </a:t>
            </a:r>
            <a:fld id="{46A65061-F5B0-49FA-BEEE-35B431536B9C}" type="slidenum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pic>
        <p:nvPicPr>
          <p:cNvPr id="25605" name="Grafik 1">
            <a:extLst>
              <a:ext uri="{FF2B5EF4-FFF2-40B4-BE49-F238E27FC236}">
                <a16:creationId xmlns:a16="http://schemas.microsoft.com/office/drawing/2014/main" id="{8C77AB51-8368-4721-B382-71F3FC89A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372">
            <a:off x="5585831" y="1783937"/>
            <a:ext cx="2633181" cy="1388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14DCF03-6E34-456B-92D1-B59E65B9489A}"/>
              </a:ext>
            </a:extLst>
          </p:cNvPr>
          <p:cNvSpPr txBox="1"/>
          <p:nvPr/>
        </p:nvSpPr>
        <p:spPr bwMode="auto">
          <a:xfrm>
            <a:off x="971600" y="980728"/>
            <a:ext cx="680424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Weg zur Inklusion</a:t>
            </a:r>
          </a:p>
          <a:p>
            <a:pPr eaLnBrk="1" hangingPunct="1">
              <a:defRPr/>
            </a:pPr>
            <a:endParaRPr lang="de-DE" sz="20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sz="1600" b="1" dirty="0">
                <a:solidFill>
                  <a:srgbClr val="000000"/>
                </a:solidFill>
              </a:rPr>
              <a:t>Verfahren: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Den Eltern der Kinder mit festgestelltem 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sonderpädagogischem Unterstützungs-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bedarf (zielgleich und zieldifferent) wird 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in einer Beratung eine Schule vorgeschlagen, an der das Gemeinsame Lernen eingerichtet ist. 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Bei zielgleich unterrichteten Kindern wird die Schulformempfehlung berücksichtigt.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     </a:t>
            </a:r>
          </a:p>
          <a:p>
            <a:pPr eaLnBrk="1" hangingPunct="1">
              <a:defRPr/>
            </a:pPr>
            <a:r>
              <a:rPr lang="de-DE" sz="1600" b="1" dirty="0">
                <a:solidFill>
                  <a:srgbClr val="000000"/>
                </a:solidFill>
              </a:rPr>
              <a:t>Anmeldung: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Die Eltern melden an den Anmeldeterminen ihr Kind bei der ihnen angebotenen Schule an.</a:t>
            </a:r>
          </a:p>
          <a:p>
            <a:pPr eaLnBrk="1" hangingPunct="1">
              <a:defRPr/>
            </a:pPr>
            <a:r>
              <a:rPr lang="de-DE" sz="1600" dirty="0">
                <a:solidFill>
                  <a:srgbClr val="000000"/>
                </a:solidFill>
              </a:rPr>
              <a:t>Die Kinder mit festgestelltem sonderpädagogischem Unterstützungsbedarf haben einen sicheren Platz an der Schule, die ihnen vom Schulamt angeboten wird.</a:t>
            </a:r>
          </a:p>
        </p:txBody>
      </p:sp>
      <p:pic>
        <p:nvPicPr>
          <p:cNvPr id="26627" name="Grafik 1">
            <a:extLst>
              <a:ext uri="{FF2B5EF4-FFF2-40B4-BE49-F238E27FC236}">
                <a16:creationId xmlns:a16="http://schemas.microsoft.com/office/drawing/2014/main" id="{F84487EB-3A41-4F83-834A-3EF1A3978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961">
            <a:off x="5373783" y="628196"/>
            <a:ext cx="2893865" cy="1525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5">
            <a:extLst>
              <a:ext uri="{FF2B5EF4-FFF2-40B4-BE49-F238E27FC236}">
                <a16:creationId xmlns:a16="http://schemas.microsoft.com/office/drawing/2014/main" id="{5A14FBEF-6070-4996-81EE-4B719D34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353" y="2647430"/>
            <a:ext cx="460285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Neu zugewanderte Schüler*innen </a:t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>
                <a:solidFill>
                  <a:srgbClr val="000000"/>
                </a:solidFill>
              </a:rPr>
              <a:t>mit Sprachförderbedarf erhalten </a:t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>
                <a:solidFill>
                  <a:srgbClr val="000000"/>
                </a:solidFill>
              </a:rPr>
              <a:t>spezielle Sprachförderung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innerhalb der ersten zwei Jahre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an einer Schule in Deutschland.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Alle Schulen bieten </a:t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>
                <a:solidFill>
                  <a:srgbClr val="000000"/>
                </a:solidFill>
              </a:rPr>
              <a:t>diese Sprachförderung für neu </a:t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>
                <a:solidFill>
                  <a:srgbClr val="000000"/>
                </a:solidFill>
              </a:rPr>
              <a:t>zugewanderte schulpflichtige </a:t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>
                <a:solidFill>
                  <a:srgbClr val="000000"/>
                </a:solidFill>
              </a:rPr>
              <a:t>Kinder und Jugendliche an.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  <p:sp>
        <p:nvSpPr>
          <p:cNvPr id="27651" name="Titel 4">
            <a:extLst>
              <a:ext uri="{FF2B5EF4-FFF2-40B4-BE49-F238E27FC236}">
                <a16:creationId xmlns:a16="http://schemas.microsoft.com/office/drawing/2014/main" id="{12AC6481-7CD4-4299-960E-3EFBFEA3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ＭＳ Ｐゴシック" panose="020B0600070205080204" pitchFamily="34" charset="-128"/>
              </a:rPr>
              <a:t>Auf dem Weg zur Integration</a:t>
            </a:r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41A993EF-6880-4A54-B276-1595C859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bg1"/>
                </a:solidFill>
              </a:rPr>
              <a:t>Seite </a:t>
            </a:r>
            <a:fld id="{01F74A1E-6E67-4D9F-9000-B1C2AEF7A538}" type="slidenum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FDC6C93-923F-4559-857C-DD88DD6DC0D5}"/>
              </a:ext>
            </a:extLst>
          </p:cNvPr>
          <p:cNvGrpSpPr/>
          <p:nvPr/>
        </p:nvGrpSpPr>
        <p:grpSpPr>
          <a:xfrm rot="264767">
            <a:off x="5490675" y="1994080"/>
            <a:ext cx="2901558" cy="1530517"/>
            <a:chOff x="4916067" y="2923023"/>
            <a:chExt cx="3083768" cy="1636561"/>
          </a:xfrm>
        </p:grpSpPr>
        <p:pic>
          <p:nvPicPr>
            <p:cNvPr id="27653" name="Grafik 1">
              <a:extLst>
                <a:ext uri="{FF2B5EF4-FFF2-40B4-BE49-F238E27FC236}">
                  <a16:creationId xmlns:a16="http://schemas.microsoft.com/office/drawing/2014/main" id="{F7D34F02-436B-49EA-8607-5C83F01FC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2386">
              <a:off x="4916067" y="2923023"/>
              <a:ext cx="3083768" cy="16365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4" name="Textfeld 3">
              <a:extLst>
                <a:ext uri="{FF2B5EF4-FFF2-40B4-BE49-F238E27FC236}">
                  <a16:creationId xmlns:a16="http://schemas.microsoft.com/office/drawing/2014/main" id="{C6733EC1-9B8D-42CE-9050-E2C0EDEC0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2529">
              <a:off x="5744687" y="3925043"/>
              <a:ext cx="1617754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cs typeface="Arial" panose="020B0604020202020204" pitchFamily="34" charset="0"/>
                </a:rPr>
                <a:t>Integration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6A9FB3A-F4BA-44F8-AE52-5D239899F2B6}"/>
              </a:ext>
            </a:extLst>
          </p:cNvPr>
          <p:cNvSpPr txBox="1"/>
          <p:nvPr/>
        </p:nvSpPr>
        <p:spPr bwMode="auto">
          <a:xfrm>
            <a:off x="2555776" y="2276872"/>
            <a:ext cx="5904656" cy="37883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900"/>
              </a:lnSpc>
              <a:defRPr/>
            </a:pPr>
            <a:r>
              <a:rPr lang="de-DE" dirty="0"/>
              <a:t>Eine Entscheidung zu treffen ist nicht immer ganz einfach. </a:t>
            </a:r>
          </a:p>
          <a:p>
            <a:pPr algn="ctr" eaLnBrk="1" hangingPunct="1">
              <a:lnSpc>
                <a:spcPts val="2900"/>
              </a:lnSpc>
              <a:defRPr/>
            </a:pPr>
            <a:endParaRPr lang="de-DE" dirty="0"/>
          </a:p>
          <a:p>
            <a:pPr algn="ctr" eaLnBrk="1" hangingPunct="1">
              <a:lnSpc>
                <a:spcPts val="2900"/>
              </a:lnSpc>
              <a:defRPr/>
            </a:pPr>
            <a:r>
              <a:rPr lang="de-DE" dirty="0"/>
              <a:t>Wir wünschen Ihnen eine gute Entscheidung und Ihrem Kind einen gelingenden Übergang in die weiterführende Schule!</a:t>
            </a:r>
          </a:p>
          <a:p>
            <a:pPr algn="ctr" eaLnBrk="1" hangingPunct="1">
              <a:lnSpc>
                <a:spcPts val="2900"/>
              </a:lnSpc>
              <a:defRPr/>
            </a:pPr>
            <a:endParaRPr lang="de-DE" dirty="0"/>
          </a:p>
          <a:p>
            <a:pPr algn="ctr" eaLnBrk="1" hangingPunct="1">
              <a:lnSpc>
                <a:spcPts val="2900"/>
              </a:lnSpc>
              <a:defRPr/>
            </a:pPr>
            <a:r>
              <a:rPr lang="de-DE" dirty="0"/>
              <a:t>Sollten Sie weiteren Beratungsbedarf haben melden Sie sich bitte bei uns.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4C28E7-7D04-4552-A669-1C77D2EE1E35}"/>
              </a:ext>
            </a:extLst>
          </p:cNvPr>
          <p:cNvSpPr txBox="1"/>
          <p:nvPr/>
        </p:nvSpPr>
        <p:spPr bwMode="auto">
          <a:xfrm>
            <a:off x="2123728" y="430952"/>
            <a:ext cx="7344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4000" b="1" dirty="0"/>
              <a:t>Welche Schule braucht Ihr Kind?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776569-75A0-4DED-8966-CB942717F9B6}"/>
              </a:ext>
            </a:extLst>
          </p:cNvPr>
          <p:cNvSpPr txBox="1"/>
          <p:nvPr/>
        </p:nvSpPr>
        <p:spPr bwMode="auto">
          <a:xfrm rot="16200000">
            <a:off x="-1256456" y="2854841"/>
            <a:ext cx="3880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4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Entscheidung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3">
            <a:extLst>
              <a:ext uri="{FF2B5EF4-FFF2-40B4-BE49-F238E27FC236}">
                <a16:creationId xmlns:a16="http://schemas.microsoft.com/office/drawing/2014/main" id="{9BE41F01-12D4-44A9-9147-D55AA0B3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bg1"/>
                </a:solidFill>
              </a:rPr>
              <a:t>Seite </a:t>
            </a:r>
            <a:fld id="{B8AEA189-4860-4618-BDC8-3916A3D7B75F}" type="slidenum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8E11A421-7C1A-4080-9703-C66D08FF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23169"/>
            <a:ext cx="7450137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</a:t>
            </a:r>
          </a:p>
          <a:p>
            <a:pPr eaLnBrk="1" hangingPunct="1">
              <a:defRPr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zum Schulsystem erhalten Sie in der Broschüren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de-DE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auf </a:t>
            </a:r>
          </a:p>
          <a:p>
            <a:pPr>
              <a:defRPr/>
            </a:pPr>
            <a:r>
              <a:rPr lang="de-DE" u="sng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www.schulministerium.nrw.de/docs/Schulsystem/</a:t>
            </a:r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defRPr/>
            </a:pP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30724" name="Grafik 1">
            <a:extLst>
              <a:ext uri="{FF2B5EF4-FFF2-40B4-BE49-F238E27FC236}">
                <a16:creationId xmlns:a16="http://schemas.microsoft.com/office/drawing/2014/main" id="{D0C7AFD2-D7DF-4350-9492-CCAC1E08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99530"/>
            <a:ext cx="1731026" cy="26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1753D-E784-4A2B-BD8E-31069B9C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4A56B9-32C8-41F7-93F9-FCE88C91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D1A-D503-477E-8809-5D486984C82C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4FF703-EC92-4A1D-B158-13BD89963B7F}"/>
              </a:ext>
            </a:extLst>
          </p:cNvPr>
          <p:cNvSpPr txBox="1"/>
          <p:nvPr/>
        </p:nvSpPr>
        <p:spPr>
          <a:xfrm rot="20169094">
            <a:off x="1070280" y="1938417"/>
            <a:ext cx="1296144" cy="3745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Schulwege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ADFA37-D2AC-405F-9C12-B80D66D77A0D}"/>
              </a:ext>
            </a:extLst>
          </p:cNvPr>
          <p:cNvSpPr txBox="1"/>
          <p:nvPr/>
        </p:nvSpPr>
        <p:spPr>
          <a:xfrm rot="691139">
            <a:off x="1505968" y="3014318"/>
            <a:ext cx="2088232" cy="37457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Viele ältere Kinder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FB2711-8FB8-4876-AA59-4CA5D88C5DEA}"/>
              </a:ext>
            </a:extLst>
          </p:cNvPr>
          <p:cNvSpPr txBox="1"/>
          <p:nvPr/>
        </p:nvSpPr>
        <p:spPr>
          <a:xfrm rot="21044459">
            <a:off x="1060899" y="4346465"/>
            <a:ext cx="251399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dirty="0"/>
              <a:t>Neue Klassenzusammensetzung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95865E-8D64-44C2-94F2-BBA9B8C7A715}"/>
              </a:ext>
            </a:extLst>
          </p:cNvPr>
          <p:cNvSpPr txBox="1"/>
          <p:nvPr/>
        </p:nvSpPr>
        <p:spPr>
          <a:xfrm rot="818928">
            <a:off x="4222805" y="2839887"/>
            <a:ext cx="2088232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Neue MitschülerInnen aus allen Stadtteilen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E6330EC-D784-4418-A5A5-299CD1185C62}"/>
              </a:ext>
            </a:extLst>
          </p:cNvPr>
          <p:cNvSpPr txBox="1"/>
          <p:nvPr/>
        </p:nvSpPr>
        <p:spPr>
          <a:xfrm rot="20681195">
            <a:off x="6610285" y="3121386"/>
            <a:ext cx="2088232" cy="64698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dirty="0"/>
              <a:t>Vom Größten zum Kleinsten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FB316E-484D-45A1-899E-F09FF8501F2E}"/>
              </a:ext>
            </a:extLst>
          </p:cNvPr>
          <p:cNvSpPr txBox="1"/>
          <p:nvPr/>
        </p:nvSpPr>
        <p:spPr>
          <a:xfrm rot="21194923">
            <a:off x="5776743" y="1845105"/>
            <a:ext cx="2088232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dirty="0"/>
              <a:t>Mehr Unterricht / längere Schultage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123E3B-C6B7-461D-89E0-27503755AF91}"/>
              </a:ext>
            </a:extLst>
          </p:cNvPr>
          <p:cNvSpPr txBox="1"/>
          <p:nvPr/>
        </p:nvSpPr>
        <p:spPr>
          <a:xfrm rot="21180582">
            <a:off x="2598269" y="5393852"/>
            <a:ext cx="2088232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dirty="0"/>
              <a:t>Neue Unterrichtsfächer / neue Fremdsprache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EAAB59-2B26-488F-A4B4-9C8E5BCD7B1D}"/>
              </a:ext>
            </a:extLst>
          </p:cNvPr>
          <p:cNvSpPr txBox="1"/>
          <p:nvPr/>
        </p:nvSpPr>
        <p:spPr>
          <a:xfrm rot="755551">
            <a:off x="6273595" y="5508840"/>
            <a:ext cx="2088232" cy="64698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Viele Raumwechsel im Schulalltag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1C1FA33-7F28-4313-A27C-565043664E04}"/>
              </a:ext>
            </a:extLst>
          </p:cNvPr>
          <p:cNvSpPr txBox="1"/>
          <p:nvPr/>
        </p:nvSpPr>
        <p:spPr>
          <a:xfrm rot="807512">
            <a:off x="4293840" y="4273420"/>
            <a:ext cx="2088232" cy="64698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Mehr Fachlehrinnen und -lehrer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00A0885-8380-4BD9-9CA1-DD8221B0BFD5}"/>
              </a:ext>
            </a:extLst>
          </p:cNvPr>
          <p:cNvSpPr txBox="1"/>
          <p:nvPr/>
        </p:nvSpPr>
        <p:spPr>
          <a:xfrm>
            <a:off x="3131840" y="1532525"/>
            <a:ext cx="2088232" cy="3745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Größere Schule </a:t>
            </a:r>
          </a:p>
        </p:txBody>
      </p:sp>
    </p:spTree>
    <p:extLst>
      <p:ext uri="{BB962C8B-B14F-4D97-AF65-F5344CB8AC3E}">
        <p14:creationId xmlns:p14="http://schemas.microsoft.com/office/powerpoint/2010/main" val="429492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7456524-3326-4ABA-8824-C08D50CD88E8}"/>
              </a:ext>
            </a:extLst>
          </p:cNvPr>
          <p:cNvSpPr txBox="1"/>
          <p:nvPr/>
        </p:nvSpPr>
        <p:spPr bwMode="auto">
          <a:xfrm>
            <a:off x="935597" y="188640"/>
            <a:ext cx="39604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/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b="1" dirty="0"/>
              <a:t>Die Sekundarstufe I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/>
              <a:t>bietet </a:t>
            </a:r>
            <a:r>
              <a:rPr lang="de-DE" altLang="de-DE" sz="2000" i="1" dirty="0"/>
              <a:t>einerseits</a:t>
            </a:r>
            <a:r>
              <a:rPr lang="de-DE" altLang="de-DE" sz="2000" dirty="0"/>
              <a:t> die Schulformen des gegliederten Schulwesens: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/>
          </a:p>
          <a:p>
            <a:pPr algn="ctr" eaLnBrk="1" hangingPunct="1">
              <a:spcBef>
                <a:spcPct val="0"/>
              </a:spcBef>
              <a:defRPr/>
            </a:pPr>
            <a:r>
              <a:rPr lang="de-DE" altLang="de-DE" sz="2000" dirty="0"/>
              <a:t>Hauptschule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de-DE" altLang="de-DE" sz="2000" dirty="0"/>
              <a:t>Realschule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de-DE" altLang="de-DE" sz="2000" dirty="0"/>
              <a:t>Gymnasium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BD046C4-1732-4CB3-98E6-729A5825F2E7}"/>
              </a:ext>
            </a:extLst>
          </p:cNvPr>
          <p:cNvSpPr txBox="1"/>
          <p:nvPr/>
        </p:nvSpPr>
        <p:spPr>
          <a:xfrm>
            <a:off x="539553" y="4134221"/>
            <a:ext cx="47525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32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Pädagogischer Ansatz:</a:t>
            </a:r>
            <a:r>
              <a:rPr lang="de-DE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  <a:p>
            <a:pPr algn="ctr" eaLnBrk="1" hangingPunct="1">
              <a:defRPr/>
            </a:pP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Kinder kann man am besten fördern, wenn man sie je nach Leistungsfähigkeit und Leistungsbereitschaft in verschiedene Schulformen aufteilt.</a:t>
            </a:r>
          </a:p>
        </p:txBody>
      </p:sp>
      <p:pic>
        <p:nvPicPr>
          <p:cNvPr id="16388" name="Grafik 2">
            <a:extLst>
              <a:ext uri="{FF2B5EF4-FFF2-40B4-BE49-F238E27FC236}">
                <a16:creationId xmlns:a16="http://schemas.microsoft.com/office/drawing/2014/main" id="{E4670B09-F7D4-4D57-8303-E8BDBDB13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470933" cy="1846558"/>
          </a:xfrm>
          <a:prstGeom prst="rect">
            <a:avLst/>
          </a:prstGeom>
          <a:noFill/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ACD9867-8317-4D3C-8825-6FECF1E134AA}"/>
              </a:ext>
            </a:extLst>
          </p:cNvPr>
          <p:cNvSpPr txBox="1"/>
          <p:nvPr/>
        </p:nvSpPr>
        <p:spPr bwMode="auto">
          <a:xfrm>
            <a:off x="1160742" y="538406"/>
            <a:ext cx="3267589" cy="25808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b="1" dirty="0"/>
              <a:t>Die Sekundarstufe I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/>
              <a:t>bietet </a:t>
            </a:r>
            <a:r>
              <a:rPr lang="de-DE" altLang="de-DE" sz="2000" i="1" dirty="0"/>
              <a:t>auch</a:t>
            </a:r>
            <a:r>
              <a:rPr lang="de-DE" altLang="de-DE" sz="2000" dirty="0"/>
              <a:t> Schulen des längeren gemeinsamen Lernens: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/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defRPr/>
            </a:pPr>
            <a:r>
              <a:rPr lang="de-DE" altLang="de-DE" sz="2000" dirty="0"/>
              <a:t>Gesamtschulen, </a:t>
            </a: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defRPr/>
            </a:pPr>
            <a:r>
              <a:rPr lang="de-DE" altLang="de-DE" sz="2000" dirty="0"/>
              <a:t>Sekundarschulen,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5CD504-D94F-4FDA-886B-11F0347B5AD8}"/>
              </a:ext>
            </a:extLst>
          </p:cNvPr>
          <p:cNvSpPr txBox="1"/>
          <p:nvPr/>
        </p:nvSpPr>
        <p:spPr>
          <a:xfrm>
            <a:off x="1259632" y="3733024"/>
            <a:ext cx="7056339" cy="2558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de-DE" sz="32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Pädagogischer Ansatz: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de-DE" sz="3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ts val="2600"/>
              </a:lnSpc>
              <a:defRPr/>
            </a:pP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Die Schulen des längeren gemeinsamen Lernens haben den Anspruch, jedes Kind, unabhängig von seinen individuellen Lernvoraussetzungen, bestmöglich fördern zu können. </a:t>
            </a:r>
          </a:p>
          <a:p>
            <a:pPr algn="ctr" eaLnBrk="1" hangingPunct="1">
              <a:lnSpc>
                <a:spcPts val="3300"/>
              </a:lnSpc>
              <a:defRPr/>
            </a:pP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Es gibt keine Erprobungsstufe und keine Klassenwiederholungen gegen den Willen der Eltern.</a:t>
            </a:r>
          </a:p>
        </p:txBody>
      </p:sp>
      <p:pic>
        <p:nvPicPr>
          <p:cNvPr id="17412" name="Grafik 1">
            <a:extLst>
              <a:ext uri="{FF2B5EF4-FFF2-40B4-BE49-F238E27FC236}">
                <a16:creationId xmlns:a16="http://schemas.microsoft.com/office/drawing/2014/main" id="{6D901BF6-6DEF-4EEB-B601-0FF5CAA48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43" y="247395"/>
            <a:ext cx="3267588" cy="244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B6C0B59-EA40-49FD-A5F4-55D2913AC1A5}"/>
              </a:ext>
            </a:extLst>
          </p:cNvPr>
          <p:cNvSpPr txBox="1"/>
          <p:nvPr/>
        </p:nvSpPr>
        <p:spPr bwMode="auto">
          <a:xfrm>
            <a:off x="2195736" y="1628800"/>
            <a:ext cx="4968552" cy="3403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2000" dirty="0"/>
              <a:t>             </a:t>
            </a:r>
          </a:p>
          <a:p>
            <a:pPr algn="ctr" eaLnBrk="1" hangingPunct="1">
              <a:defRPr/>
            </a:pPr>
            <a:r>
              <a:rPr lang="de-DE" sz="2000" dirty="0"/>
              <a:t> </a:t>
            </a:r>
            <a:r>
              <a:rPr lang="de-DE" b="1" dirty="0"/>
              <a:t>Die Grundschulempfehlung</a:t>
            </a:r>
          </a:p>
          <a:p>
            <a:pPr algn="ctr" eaLnBrk="1" hangingPunct="1">
              <a:defRPr/>
            </a:pPr>
            <a:endParaRPr lang="de-DE" dirty="0"/>
          </a:p>
          <a:p>
            <a:pPr algn="ctr" eaLnBrk="1" hangingPunct="1">
              <a:lnSpc>
                <a:spcPts val="3000"/>
              </a:lnSpc>
              <a:defRPr/>
            </a:pPr>
            <a:r>
              <a:rPr lang="de-DE" sz="1800" dirty="0"/>
              <a:t>Jedes Kind bekommt mit dem Halbjahreszeugnis in Klasse 4 eine Empfehlung sowohl für eine bestimmte Schulform des gegliederten Schulwesens als auch für die Schulen des längeren gemeinsamen Lernens.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8B91784-4C00-405F-A6C6-47FC20297C21}"/>
              </a:ext>
            </a:extLst>
          </p:cNvPr>
          <p:cNvSpPr txBox="1"/>
          <p:nvPr/>
        </p:nvSpPr>
        <p:spPr>
          <a:xfrm>
            <a:off x="8100392" y="1074471"/>
            <a:ext cx="553998" cy="530120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2400" b="1" dirty="0">
                <a:latin typeface="Arial" charset="0"/>
                <a:ea typeface="ＭＳ Ｐゴシック" charset="0"/>
                <a:cs typeface="ＭＳ Ｐゴシック" charset="0"/>
              </a:rPr>
              <a:t>Das SCHULSYSTEM  in NRW</a:t>
            </a:r>
          </a:p>
        </p:txBody>
      </p:sp>
      <p:sp>
        <p:nvSpPr>
          <p:cNvPr id="19459" name="Foliennummernplatzhalter 3">
            <a:extLst>
              <a:ext uri="{FF2B5EF4-FFF2-40B4-BE49-F238E27FC236}">
                <a16:creationId xmlns:a16="http://schemas.microsoft.com/office/drawing/2014/main" id="{BE2BBC33-4160-421F-986A-FF2B303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37E0AB-1B50-4369-B887-96D3735C3FCE}" type="slidenum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9460" name="Textfeld 1">
            <a:extLst>
              <a:ext uri="{FF2B5EF4-FFF2-40B4-BE49-F238E27FC236}">
                <a16:creationId xmlns:a16="http://schemas.microsoft.com/office/drawing/2014/main" id="{1E201201-5F8B-4E70-9785-AFD86E08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01332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>
                <a:cs typeface="Arial" panose="020B0604020202020204" pitchFamily="34" charset="0"/>
              </a:rPr>
              <a:t>Ab 01.08.2018: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>
                <a:cs typeface="Arial" panose="020B0604020202020204" pitchFamily="34" charset="0"/>
              </a:rPr>
              <a:t>Gesamtschule!</a:t>
            </a:r>
          </a:p>
        </p:txBody>
      </p:sp>
      <p:pic>
        <p:nvPicPr>
          <p:cNvPr id="19461" name="Grafik 1">
            <a:extLst>
              <a:ext uri="{FF2B5EF4-FFF2-40B4-BE49-F238E27FC236}">
                <a16:creationId xmlns:a16="http://schemas.microsoft.com/office/drawing/2014/main" id="{BEC7B8F7-F824-4D01-A87E-9A3B2DB8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1" y="290652"/>
            <a:ext cx="64674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5">
            <a:extLst>
              <a:ext uri="{FF2B5EF4-FFF2-40B4-BE49-F238E27FC236}">
                <a16:creationId xmlns:a16="http://schemas.microsoft.com/office/drawing/2014/main" id="{89B23481-AF0E-45E5-9C9E-4275F7924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"/>
            <a:ext cx="64674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E0171E9-D59A-407E-BE33-B9D42D37BAA2}"/>
              </a:ext>
            </a:extLst>
          </p:cNvPr>
          <p:cNvSpPr txBox="1"/>
          <p:nvPr/>
        </p:nvSpPr>
        <p:spPr bwMode="auto">
          <a:xfrm>
            <a:off x="1200150" y="620688"/>
            <a:ext cx="7272808" cy="3278590"/>
          </a:xfrm>
          <a:prstGeom prst="rect">
            <a:avLst/>
          </a:prstGeom>
          <a:solidFill>
            <a:schemeClr val="accent1">
              <a:lumMod val="60000"/>
              <a:lumOff val="40000"/>
              <a:alpha val="86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2400" dirty="0"/>
              <a:t>	</a:t>
            </a:r>
            <a:r>
              <a:rPr lang="de-DE" altLang="de-DE" sz="1600" b="1" dirty="0"/>
              <a:t>Die Erprobungsstufe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/>
              <a:t>	An allen Schulen des </a:t>
            </a:r>
            <a:r>
              <a:rPr lang="de-DE" altLang="de-DE" sz="1600" u="sng" dirty="0"/>
              <a:t>gegliederten</a:t>
            </a:r>
            <a:r>
              <a:rPr lang="de-DE" altLang="de-DE" sz="1600" dirty="0"/>
              <a:t> Schulsystems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/>
              <a:t>	Dauer: 2 Jahre (Jahrgangsstufe 5 und 6)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/>
              <a:t>	Übergang in die Jahrgansstufe 6 ohne Versetzung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/>
              <a:t>	am Ende der 6. Klasse Entscheidung über den Verbleib in der Schulform 	oder Schulformwechsel</a:t>
            </a:r>
          </a:p>
          <a:p>
            <a:pPr eaLnBrk="1" hangingPunct="1">
              <a:lnSpc>
                <a:spcPts val="3600"/>
              </a:lnSpc>
              <a:spcBef>
                <a:spcPct val="0"/>
              </a:spcBef>
              <a:buFontTx/>
              <a:buNone/>
              <a:defRPr/>
            </a:pPr>
            <a:endParaRPr lang="de-DE" altLang="de-DE" sz="2400" dirty="0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A6EBB8A6-40B9-4909-8C18-580020D249B3}"/>
              </a:ext>
            </a:extLst>
          </p:cNvPr>
          <p:cNvSpPr/>
          <p:nvPr/>
        </p:nvSpPr>
        <p:spPr>
          <a:xfrm rot="2681616">
            <a:off x="3008313" y="4008438"/>
            <a:ext cx="2089150" cy="62547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4">
            <a:extLst>
              <a:ext uri="{FF2B5EF4-FFF2-40B4-BE49-F238E27FC236}">
                <a16:creationId xmlns:a16="http://schemas.microsoft.com/office/drawing/2014/main" id="{2ACB1F42-623B-4698-A0A8-31AB462D7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25425"/>
            <a:ext cx="64674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oben 1">
            <a:extLst>
              <a:ext uri="{FF2B5EF4-FFF2-40B4-BE49-F238E27FC236}">
                <a16:creationId xmlns:a16="http://schemas.microsoft.com/office/drawing/2014/main" id="{384E0F21-8705-43E6-8267-464EFB9B83A6}"/>
              </a:ext>
            </a:extLst>
          </p:cNvPr>
          <p:cNvSpPr/>
          <p:nvPr/>
        </p:nvSpPr>
        <p:spPr>
          <a:xfrm>
            <a:off x="947738" y="3068638"/>
            <a:ext cx="7100887" cy="3168674"/>
          </a:xfrm>
          <a:prstGeom prst="upArrow">
            <a:avLst>
              <a:gd name="adj1" fmla="val 65999"/>
              <a:gd name="adj2" fmla="val 50000"/>
            </a:avLst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chemeClr val="tx1"/>
                </a:solidFill>
              </a:rPr>
              <a:t>Die Abschlüsse der Sekundarstufe I</a:t>
            </a:r>
          </a:p>
          <a:p>
            <a:pPr algn="ctr" eaLnBrk="1" hangingPunct="1"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de-DE" sz="1600" dirty="0">
                <a:solidFill>
                  <a:schemeClr val="tx1"/>
                </a:solidFill>
              </a:rPr>
              <a:t>Hauptschulabschluss nach Kl. 9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de-DE" sz="1600" dirty="0">
                <a:solidFill>
                  <a:schemeClr val="tx1"/>
                </a:solidFill>
              </a:rPr>
              <a:t>Hauptschulabschluss nach Kl. 10 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de-DE" sz="1600" dirty="0">
                <a:solidFill>
                  <a:schemeClr val="tx1"/>
                </a:solidFill>
              </a:rPr>
              <a:t>Mittlerer Schulabschluss </a:t>
            </a:r>
          </a:p>
          <a:p>
            <a:pPr algn="ctr" eaLnBrk="1" hangingPunct="1">
              <a:defRPr/>
            </a:pPr>
            <a:r>
              <a:rPr lang="de-DE" sz="1600" dirty="0">
                <a:solidFill>
                  <a:schemeClr val="tx1"/>
                </a:solidFill>
              </a:rPr>
              <a:t>(Fachoberschulreife, ggf. mit Qualifikation zum Besuch der Gymnasialen Oberstufe, FOR-Q)</a:t>
            </a:r>
          </a:p>
          <a:p>
            <a:pPr algn="ctr" eaLnBrk="1" hangingPunct="1"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5">
            <a:extLst>
              <a:ext uri="{FF2B5EF4-FFF2-40B4-BE49-F238E27FC236}">
                <a16:creationId xmlns:a16="http://schemas.microsoft.com/office/drawing/2014/main" id="{E6F41661-E652-4594-9DC3-248A34666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27000"/>
            <a:ext cx="64674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7FF3986-AC4D-4FAC-BE6B-460DE32A7F43}"/>
              </a:ext>
            </a:extLst>
          </p:cNvPr>
          <p:cNvSpPr txBox="1"/>
          <p:nvPr/>
        </p:nvSpPr>
        <p:spPr bwMode="auto">
          <a:xfrm>
            <a:off x="1097419" y="1928675"/>
            <a:ext cx="5616624" cy="2654573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b="1" dirty="0"/>
              <a:t>Unterschiedliche Wege zum Abitur</a:t>
            </a:r>
          </a:p>
          <a:p>
            <a:pPr eaLnBrk="1" hangingPunct="1">
              <a:defRPr/>
            </a:pPr>
            <a:endParaRPr lang="de-DE" b="1" dirty="0"/>
          </a:p>
          <a:p>
            <a:pPr eaLnBrk="1" hangingPunct="1">
              <a:defRPr/>
            </a:pPr>
            <a:r>
              <a:rPr lang="de-DE" sz="1600" dirty="0"/>
              <a:t>Gymnasien: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de-DE" sz="1600" dirty="0"/>
              <a:t>Die Sekundarstufe I endet nach der 10. Klasse.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de-DE" sz="1600" dirty="0"/>
              <a:t>Darauf folgen 3 Jahre Oberstufe. 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de-DE" sz="1600" dirty="0"/>
              <a:t>Insgesamt dauert der Weg zum Abitur 9 Jahre.</a:t>
            </a:r>
          </a:p>
          <a:p>
            <a:pPr eaLnBrk="1" hangingPunct="1">
              <a:defRPr/>
            </a:pPr>
            <a:endParaRPr lang="de-DE" sz="2000" dirty="0"/>
          </a:p>
        </p:txBody>
      </p:sp>
      <p:pic>
        <p:nvPicPr>
          <p:cNvPr id="22532" name="Grafik 1">
            <a:extLst>
              <a:ext uri="{FF2B5EF4-FFF2-40B4-BE49-F238E27FC236}">
                <a16:creationId xmlns:a16="http://schemas.microsoft.com/office/drawing/2014/main" id="{F3538A92-4E30-442E-99FE-5C7CA963B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1206">
            <a:off x="5173192" y="3043443"/>
            <a:ext cx="19145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0</TotalTime>
  <Words>642</Words>
  <Application>Microsoft Office PowerPoint</Application>
  <PresentationFormat>Bildschirmpräsentation (4:3)</PresentationFormat>
  <Paragraphs>136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Gill Sans MT</vt:lpstr>
      <vt:lpstr>Impact</vt:lpstr>
      <vt:lpstr>Wingdings</vt:lpstr>
      <vt:lpstr>Badge</vt:lpstr>
      <vt:lpstr>Der Übergang in die weiterführende Schule</vt:lpstr>
      <vt:lpstr>Änderungen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Ganztag </vt:lpstr>
      <vt:lpstr>Auf dem Weg zur Inklusion</vt:lpstr>
      <vt:lpstr>PowerPoint-Präsentation</vt:lpstr>
      <vt:lpstr>Auf dem Weg zur Integration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Annette Sudek</dc:creator>
  <cp:lastModifiedBy>Schulleitung</cp:lastModifiedBy>
  <cp:revision>270</cp:revision>
  <cp:lastPrinted>2012-10-20T21:54:24Z</cp:lastPrinted>
  <dcterms:created xsi:type="dcterms:W3CDTF">2012-10-23T08:16:41Z</dcterms:created>
  <dcterms:modified xsi:type="dcterms:W3CDTF">2021-12-22T09:44:14Z</dcterms:modified>
  <cp:contentStatus/>
</cp:coreProperties>
</file>